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webextensions/taskpanes.xml" ContentType="application/vnd.ms-office.webextensiontaskpanes+xml"/>
  <Override PartName="/ppt/webextensions/webextension1.xml" ContentType="application/vnd.ms-office.webextension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6"/>
  </p:notesMasterIdLst>
  <p:sldIdLst>
    <p:sldId id="5240" r:id="rId3"/>
    <p:sldId id="5237" r:id="rId4"/>
    <p:sldId id="5242" r:id="rId5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6" userDrawn="1">
          <p15:clr>
            <a:srgbClr val="A4A3A4"/>
          </p15:clr>
        </p15:guide>
        <p15:guide id="3" pos="2366" userDrawn="1">
          <p15:clr>
            <a:srgbClr val="A4A3A4"/>
          </p15:clr>
        </p15:guide>
        <p15:guide id="4" orient="horz" pos="1162" userDrawn="1">
          <p15:clr>
            <a:srgbClr val="A4A3A4"/>
          </p15:clr>
        </p15:guide>
        <p15:guide id="5" orient="horz" pos="1366" userDrawn="1">
          <p15:clr>
            <a:srgbClr val="A4A3A4"/>
          </p15:clr>
        </p15:guide>
        <p15:guide id="6" orient="horz" pos="3543" userDrawn="1">
          <p15:clr>
            <a:srgbClr val="A4A3A4"/>
          </p15:clr>
        </p15:guide>
        <p15:guide id="7" orient="horz" pos="3725" userDrawn="1">
          <p15:clr>
            <a:srgbClr val="A4A3A4"/>
          </p15:clr>
        </p15:guide>
        <p15:guide id="8" pos="370" userDrawn="1">
          <p15:clr>
            <a:srgbClr val="A4A3A4"/>
          </p15:clr>
        </p15:guide>
        <p15:guide id="9" pos="5768" userDrawn="1">
          <p15:clr>
            <a:srgbClr val="A4A3A4"/>
          </p15:clr>
        </p15:guide>
        <p15:guide id="10" orient="horz" pos="2704" userDrawn="1">
          <p15:clr>
            <a:srgbClr val="A4A3A4"/>
          </p15:clr>
        </p15:guide>
        <p15:guide id="11" pos="3409" userDrawn="1">
          <p15:clr>
            <a:srgbClr val="A4A3A4"/>
          </p15:clr>
        </p15:guide>
        <p15:guide id="12" pos="1345" userDrawn="1">
          <p15:clr>
            <a:srgbClr val="A4A3A4"/>
          </p15:clr>
        </p15:guide>
        <p15:guide id="13" pos="1436" userDrawn="1">
          <p15:clr>
            <a:srgbClr val="A4A3A4"/>
          </p15:clr>
        </p15:guide>
        <p15:guide id="14" orient="horz" pos="1049" userDrawn="1">
          <p15:clr>
            <a:srgbClr val="A4A3A4"/>
          </p15:clr>
        </p15:guide>
        <p15:guide id="15" orient="horz" pos="1457" userDrawn="1">
          <p15:clr>
            <a:srgbClr val="A4A3A4"/>
          </p15:clr>
        </p15:guide>
        <p15:guide id="16" orient="horz" pos="17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A3C"/>
    <a:srgbClr val="75C704"/>
    <a:srgbClr val="89C63F"/>
    <a:srgbClr val="0A116C"/>
    <a:srgbClr val="8ACA3C"/>
    <a:srgbClr val="6FCA3C"/>
    <a:srgbClr val="FFB9B9"/>
    <a:srgbClr val="FF7D7D"/>
    <a:srgbClr val="212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990" y="-462"/>
      </p:cViewPr>
      <p:guideLst>
        <p:guide orient="horz" pos="346"/>
        <p:guide orient="horz" pos="1162"/>
        <p:guide orient="horz" pos="1366"/>
        <p:guide orient="horz" pos="3543"/>
        <p:guide orient="horz" pos="3725"/>
        <p:guide orient="horz" pos="2704"/>
        <p:guide orient="horz" pos="1049"/>
        <p:guide orient="horz" pos="1457"/>
        <p:guide orient="horz" pos="1752"/>
        <p:guide pos="2367"/>
        <p:guide pos="371"/>
        <p:guide pos="5768"/>
        <p:guide pos="3409"/>
        <p:guide pos="1345"/>
        <p:guide pos="14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6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F6FB7-CADD-4392-B3BA-7AB31EE0D356}" type="datetimeFigureOut">
              <a:rPr lang="ru-RU" smtClean="0"/>
              <a:t>13.07.2023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35075"/>
            <a:ext cx="591820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51391"/>
            <a:ext cx="5438775" cy="38893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949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49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E3EE0-4C37-4BF8-9C19-59470E2CED2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500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273A0-364B-4965-A3B9-2BC4E4DE1FD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78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9" y="2130427"/>
            <a:ext cx="10363200" cy="14700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9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6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6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9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1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9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9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640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8" y="2130427"/>
            <a:ext cx="10363200" cy="14700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8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6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6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9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434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895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92" y="4406901"/>
            <a:ext cx="10363200" cy="1362075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92" y="2906714"/>
            <a:ext cx="10363200" cy="1500188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61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226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8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452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06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67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029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90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552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8" y="1600209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9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59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535121"/>
            <a:ext cx="5386917" cy="63976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6130" indent="0">
              <a:buNone/>
              <a:defRPr sz="2600" b="1"/>
            </a:lvl2pPr>
            <a:lvl3pPr marL="1172261" indent="0">
              <a:buNone/>
              <a:defRPr sz="2300" b="1"/>
            </a:lvl3pPr>
            <a:lvl4pPr marL="1758391" indent="0">
              <a:buNone/>
              <a:defRPr sz="2100" b="1"/>
            </a:lvl4pPr>
            <a:lvl5pPr marL="2344522" indent="0">
              <a:buNone/>
              <a:defRPr sz="2100" b="1"/>
            </a:lvl5pPr>
            <a:lvl6pPr marL="2930652" indent="0">
              <a:buNone/>
              <a:defRPr sz="2100" b="1"/>
            </a:lvl6pPr>
            <a:lvl7pPr marL="3516782" indent="0">
              <a:buNone/>
              <a:defRPr sz="2100" b="1"/>
            </a:lvl7pPr>
            <a:lvl8pPr marL="4102913" indent="0">
              <a:buNone/>
              <a:defRPr sz="2100" b="1"/>
            </a:lvl8pPr>
            <a:lvl9pPr marL="4689043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1" y="2174883"/>
            <a:ext cx="5386917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1" y="1535121"/>
            <a:ext cx="5389033" cy="63976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6130" indent="0">
              <a:buNone/>
              <a:defRPr sz="2600" b="1"/>
            </a:lvl2pPr>
            <a:lvl3pPr marL="1172261" indent="0">
              <a:buNone/>
              <a:defRPr sz="2300" b="1"/>
            </a:lvl3pPr>
            <a:lvl4pPr marL="1758391" indent="0">
              <a:buNone/>
              <a:defRPr sz="2100" b="1"/>
            </a:lvl4pPr>
            <a:lvl5pPr marL="2344522" indent="0">
              <a:buNone/>
              <a:defRPr sz="2100" b="1"/>
            </a:lvl5pPr>
            <a:lvl6pPr marL="2930652" indent="0">
              <a:buNone/>
              <a:defRPr sz="2100" b="1"/>
            </a:lvl6pPr>
            <a:lvl7pPr marL="3516782" indent="0">
              <a:buNone/>
              <a:defRPr sz="2100" b="1"/>
            </a:lvl7pPr>
            <a:lvl8pPr marL="4102913" indent="0">
              <a:buNone/>
              <a:defRPr sz="2100" b="1"/>
            </a:lvl8pPr>
            <a:lvl9pPr marL="4689043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1" y="2174883"/>
            <a:ext cx="5389033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23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812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511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7"/>
            <a:ext cx="4011084" cy="116205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7" y="273060"/>
            <a:ext cx="6815668" cy="585311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10"/>
            <a:ext cx="4011084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86130" indent="0">
              <a:buNone/>
              <a:defRPr sz="1500"/>
            </a:lvl2pPr>
            <a:lvl3pPr marL="1172261" indent="0">
              <a:buNone/>
              <a:defRPr sz="1300"/>
            </a:lvl3pPr>
            <a:lvl4pPr marL="1758391" indent="0">
              <a:buNone/>
              <a:defRPr sz="1200"/>
            </a:lvl4pPr>
            <a:lvl5pPr marL="2344522" indent="0">
              <a:buNone/>
              <a:defRPr sz="1200"/>
            </a:lvl5pPr>
            <a:lvl6pPr marL="2930652" indent="0">
              <a:buNone/>
              <a:defRPr sz="1200"/>
            </a:lvl6pPr>
            <a:lvl7pPr marL="3516782" indent="0">
              <a:buNone/>
              <a:defRPr sz="1200"/>
            </a:lvl7pPr>
            <a:lvl8pPr marL="4102913" indent="0">
              <a:buNone/>
              <a:defRPr sz="1200"/>
            </a:lvl8pPr>
            <a:lvl9pPr marL="4689043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08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689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83"/>
            <a:ext cx="7315200" cy="4114800"/>
          </a:xfrm>
        </p:spPr>
        <p:txBody>
          <a:bodyPr/>
          <a:lstStyle>
            <a:lvl1pPr marL="0" indent="0">
              <a:buNone/>
              <a:defRPr sz="4100"/>
            </a:lvl1pPr>
            <a:lvl2pPr marL="586130" indent="0">
              <a:buNone/>
              <a:defRPr sz="3600"/>
            </a:lvl2pPr>
            <a:lvl3pPr marL="1172261" indent="0">
              <a:buNone/>
              <a:defRPr sz="3100"/>
            </a:lvl3pPr>
            <a:lvl4pPr marL="1758391" indent="0">
              <a:buNone/>
              <a:defRPr sz="2600"/>
            </a:lvl4pPr>
            <a:lvl5pPr marL="2344522" indent="0">
              <a:buNone/>
              <a:defRPr sz="2600"/>
            </a:lvl5pPr>
            <a:lvl6pPr marL="2930652" indent="0">
              <a:buNone/>
              <a:defRPr sz="2600"/>
            </a:lvl6pPr>
            <a:lvl7pPr marL="3516782" indent="0">
              <a:buNone/>
              <a:defRPr sz="2600"/>
            </a:lvl7pPr>
            <a:lvl8pPr marL="4102913" indent="0">
              <a:buNone/>
              <a:defRPr sz="2600"/>
            </a:lvl8pPr>
            <a:lvl9pPr marL="4689043" indent="0">
              <a:buNone/>
              <a:defRPr sz="2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7"/>
            <a:ext cx="7315200" cy="804863"/>
          </a:xfrm>
        </p:spPr>
        <p:txBody>
          <a:bodyPr/>
          <a:lstStyle>
            <a:lvl1pPr marL="0" indent="0">
              <a:buNone/>
              <a:defRPr sz="1800"/>
            </a:lvl1pPr>
            <a:lvl2pPr marL="586130" indent="0">
              <a:buNone/>
              <a:defRPr sz="1500"/>
            </a:lvl2pPr>
            <a:lvl3pPr marL="1172261" indent="0">
              <a:buNone/>
              <a:defRPr sz="1300"/>
            </a:lvl3pPr>
            <a:lvl4pPr marL="1758391" indent="0">
              <a:buNone/>
              <a:defRPr sz="1200"/>
            </a:lvl4pPr>
            <a:lvl5pPr marL="2344522" indent="0">
              <a:buNone/>
              <a:defRPr sz="1200"/>
            </a:lvl5pPr>
            <a:lvl6pPr marL="2930652" indent="0">
              <a:buNone/>
              <a:defRPr sz="1200"/>
            </a:lvl6pPr>
            <a:lvl7pPr marL="3516782" indent="0">
              <a:buNone/>
              <a:defRPr sz="1200"/>
            </a:lvl7pPr>
            <a:lvl8pPr marL="4102913" indent="0">
              <a:buNone/>
              <a:defRPr sz="1200"/>
            </a:lvl8pPr>
            <a:lvl9pPr marL="4689043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61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99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8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9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93" y="4406901"/>
            <a:ext cx="10363200" cy="1362075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93" y="2906714"/>
            <a:ext cx="10363200" cy="1500188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61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226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8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452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06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67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029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90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04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9" y="160021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1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6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535122"/>
            <a:ext cx="5386917" cy="63976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6130" indent="0">
              <a:buNone/>
              <a:defRPr sz="2600" b="1"/>
            </a:lvl2pPr>
            <a:lvl3pPr marL="1172261" indent="0">
              <a:buNone/>
              <a:defRPr sz="2300" b="1"/>
            </a:lvl3pPr>
            <a:lvl4pPr marL="1758391" indent="0">
              <a:buNone/>
              <a:defRPr sz="2100" b="1"/>
            </a:lvl4pPr>
            <a:lvl5pPr marL="2344522" indent="0">
              <a:buNone/>
              <a:defRPr sz="2100" b="1"/>
            </a:lvl5pPr>
            <a:lvl6pPr marL="2930652" indent="0">
              <a:buNone/>
              <a:defRPr sz="2100" b="1"/>
            </a:lvl6pPr>
            <a:lvl7pPr marL="3516782" indent="0">
              <a:buNone/>
              <a:defRPr sz="2100" b="1"/>
            </a:lvl7pPr>
            <a:lvl8pPr marL="4102913" indent="0">
              <a:buNone/>
              <a:defRPr sz="2100" b="1"/>
            </a:lvl8pPr>
            <a:lvl9pPr marL="4689043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1" y="2174884"/>
            <a:ext cx="5386917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1" y="1535122"/>
            <a:ext cx="5389033" cy="63976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6130" indent="0">
              <a:buNone/>
              <a:defRPr sz="2600" b="1"/>
            </a:lvl2pPr>
            <a:lvl3pPr marL="1172261" indent="0">
              <a:buNone/>
              <a:defRPr sz="2300" b="1"/>
            </a:lvl3pPr>
            <a:lvl4pPr marL="1758391" indent="0">
              <a:buNone/>
              <a:defRPr sz="2100" b="1"/>
            </a:lvl4pPr>
            <a:lvl5pPr marL="2344522" indent="0">
              <a:buNone/>
              <a:defRPr sz="2100" b="1"/>
            </a:lvl5pPr>
            <a:lvl6pPr marL="2930652" indent="0">
              <a:buNone/>
              <a:defRPr sz="2100" b="1"/>
            </a:lvl6pPr>
            <a:lvl7pPr marL="3516782" indent="0">
              <a:buNone/>
              <a:defRPr sz="2100" b="1"/>
            </a:lvl7pPr>
            <a:lvl8pPr marL="4102913" indent="0">
              <a:buNone/>
              <a:defRPr sz="2100" b="1"/>
            </a:lvl8pPr>
            <a:lvl9pPr marL="4689043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1" y="2174884"/>
            <a:ext cx="5389033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44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5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9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8"/>
            <a:ext cx="4011084" cy="116205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7" y="273061"/>
            <a:ext cx="6815668" cy="585311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11"/>
            <a:ext cx="4011084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86130" indent="0">
              <a:buNone/>
              <a:defRPr sz="1500"/>
            </a:lvl2pPr>
            <a:lvl3pPr marL="1172261" indent="0">
              <a:buNone/>
              <a:defRPr sz="1300"/>
            </a:lvl3pPr>
            <a:lvl4pPr marL="1758391" indent="0">
              <a:buNone/>
              <a:defRPr sz="1200"/>
            </a:lvl4pPr>
            <a:lvl5pPr marL="2344522" indent="0">
              <a:buNone/>
              <a:defRPr sz="1200"/>
            </a:lvl5pPr>
            <a:lvl6pPr marL="2930652" indent="0">
              <a:buNone/>
              <a:defRPr sz="1200"/>
            </a:lvl6pPr>
            <a:lvl7pPr marL="3516782" indent="0">
              <a:buNone/>
              <a:defRPr sz="1200"/>
            </a:lvl7pPr>
            <a:lvl8pPr marL="4102913" indent="0">
              <a:buNone/>
              <a:defRPr sz="1200"/>
            </a:lvl8pPr>
            <a:lvl9pPr marL="4689043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43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84"/>
            <a:ext cx="7315200" cy="4114800"/>
          </a:xfrm>
        </p:spPr>
        <p:txBody>
          <a:bodyPr/>
          <a:lstStyle>
            <a:lvl1pPr marL="0" indent="0">
              <a:buNone/>
              <a:defRPr sz="4100"/>
            </a:lvl1pPr>
            <a:lvl2pPr marL="586130" indent="0">
              <a:buNone/>
              <a:defRPr sz="3600"/>
            </a:lvl2pPr>
            <a:lvl3pPr marL="1172261" indent="0">
              <a:buNone/>
              <a:defRPr sz="3100"/>
            </a:lvl3pPr>
            <a:lvl4pPr marL="1758391" indent="0">
              <a:buNone/>
              <a:defRPr sz="2600"/>
            </a:lvl4pPr>
            <a:lvl5pPr marL="2344522" indent="0">
              <a:buNone/>
              <a:defRPr sz="2600"/>
            </a:lvl5pPr>
            <a:lvl6pPr marL="2930652" indent="0">
              <a:buNone/>
              <a:defRPr sz="2600"/>
            </a:lvl6pPr>
            <a:lvl7pPr marL="3516782" indent="0">
              <a:buNone/>
              <a:defRPr sz="2600"/>
            </a:lvl7pPr>
            <a:lvl8pPr marL="4102913" indent="0">
              <a:buNone/>
              <a:defRPr sz="2600"/>
            </a:lvl8pPr>
            <a:lvl9pPr marL="4689043" indent="0">
              <a:buNone/>
              <a:defRPr sz="2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8"/>
            <a:ext cx="7315200" cy="804863"/>
          </a:xfrm>
        </p:spPr>
        <p:txBody>
          <a:bodyPr/>
          <a:lstStyle>
            <a:lvl1pPr marL="0" indent="0">
              <a:buNone/>
              <a:defRPr sz="1800"/>
            </a:lvl1pPr>
            <a:lvl2pPr marL="586130" indent="0">
              <a:buNone/>
              <a:defRPr sz="1500"/>
            </a:lvl2pPr>
            <a:lvl3pPr marL="1172261" indent="0">
              <a:buNone/>
              <a:defRPr sz="1300"/>
            </a:lvl3pPr>
            <a:lvl4pPr marL="1758391" indent="0">
              <a:buNone/>
              <a:defRPr sz="1200"/>
            </a:lvl4pPr>
            <a:lvl5pPr marL="2344522" indent="0">
              <a:buNone/>
              <a:defRPr sz="1200"/>
            </a:lvl5pPr>
            <a:lvl6pPr marL="2930652" indent="0">
              <a:buNone/>
              <a:defRPr sz="1200"/>
            </a:lvl6pPr>
            <a:lvl7pPr marL="3516782" indent="0">
              <a:buNone/>
              <a:defRPr sz="1200"/>
            </a:lvl7pPr>
            <a:lvl8pPr marL="4102913" indent="0">
              <a:buNone/>
              <a:defRPr sz="1200"/>
            </a:lvl8pPr>
            <a:lvl9pPr marL="4689043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4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37"/>
            <a:ext cx="10972800" cy="1143000"/>
          </a:xfrm>
          <a:prstGeom prst="rect">
            <a:avLst/>
          </a:prstGeom>
        </p:spPr>
        <p:txBody>
          <a:bodyPr vert="horz" lIns="117226" tIns="58613" rIns="117226" bIns="5861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600210"/>
            <a:ext cx="10972800" cy="4525963"/>
          </a:xfrm>
          <a:prstGeom prst="rect">
            <a:avLst/>
          </a:prstGeom>
        </p:spPr>
        <p:txBody>
          <a:bodyPr vert="horz" lIns="117226" tIns="58613" rIns="117226" bIns="5861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99" y="6356352"/>
            <a:ext cx="2844800" cy="365125"/>
          </a:xfrm>
          <a:prstGeom prst="rect">
            <a:avLst/>
          </a:prstGeom>
        </p:spPr>
        <p:txBody>
          <a:bodyPr vert="horz" lIns="117226" tIns="58613" rIns="117226" bIns="5861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2261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172261"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9" y="6356352"/>
            <a:ext cx="3860800" cy="365125"/>
          </a:xfrm>
          <a:prstGeom prst="rect">
            <a:avLst/>
          </a:prstGeom>
        </p:spPr>
        <p:txBody>
          <a:bodyPr vert="horz" lIns="117226" tIns="58613" rIns="117226" bIns="5861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2261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117226" tIns="58613" rIns="117226" bIns="5861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2261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172261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7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1172261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9598" indent="-439598" algn="l" defTabSz="1172261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2462" indent="-366332" algn="l" defTabSz="117226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5326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1456" indent="-293065" algn="l" defTabSz="1172261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37587" indent="-293065" algn="l" defTabSz="1172261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23717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09848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95978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82108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6130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2261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8391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4522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0652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6782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02913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89043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37"/>
            <a:ext cx="10972800" cy="1143000"/>
          </a:xfrm>
          <a:prstGeom prst="rect">
            <a:avLst/>
          </a:prstGeom>
        </p:spPr>
        <p:txBody>
          <a:bodyPr vert="horz" lIns="117226" tIns="58613" rIns="117226" bIns="5861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600209"/>
            <a:ext cx="10972800" cy="4525963"/>
          </a:xfrm>
          <a:prstGeom prst="rect">
            <a:avLst/>
          </a:prstGeom>
        </p:spPr>
        <p:txBody>
          <a:bodyPr vert="horz" lIns="117226" tIns="58613" rIns="117226" bIns="5861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99" y="6356352"/>
            <a:ext cx="2844800" cy="365125"/>
          </a:xfrm>
          <a:prstGeom prst="rect">
            <a:avLst/>
          </a:prstGeom>
        </p:spPr>
        <p:txBody>
          <a:bodyPr vert="horz" lIns="117226" tIns="58613" rIns="117226" bIns="5861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2261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172261"/>
              <a:t>13.07.2023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8" y="6356352"/>
            <a:ext cx="3860800" cy="365125"/>
          </a:xfrm>
          <a:prstGeom prst="rect">
            <a:avLst/>
          </a:prstGeom>
        </p:spPr>
        <p:txBody>
          <a:bodyPr vert="horz" lIns="117226" tIns="58613" rIns="117226" bIns="5861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2261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117226" tIns="58613" rIns="117226" bIns="5861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2261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172261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98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172261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9598" indent="-439598" algn="l" defTabSz="1172261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2462" indent="-366332" algn="l" defTabSz="117226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5326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1456" indent="-293065" algn="l" defTabSz="1172261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37587" indent="-293065" algn="l" defTabSz="1172261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23717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09848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95978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82108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6130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2261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8391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4522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0652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6782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02913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89043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0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707" y="2449184"/>
            <a:ext cx="6782712" cy="20447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Электронный перечень особо ценных продуктивных сельскохозяйственных угодий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C55ADB6-73F9-45A4-B1E0-2DAACF9128E5}"/>
              </a:ext>
            </a:extLst>
          </p:cNvPr>
          <p:cNvSpPr txBox="1"/>
          <p:nvPr/>
        </p:nvSpPr>
        <p:spPr>
          <a:xfrm>
            <a:off x="910749" y="208569"/>
            <a:ext cx="3526040" cy="756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72261">
              <a:lnSpc>
                <a:spcPct val="90000"/>
              </a:lnSpc>
            </a:pPr>
            <a:r>
              <a:rPr lang="ru-RU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СЕЛЬСКОГО</a:t>
            </a:r>
          </a:p>
          <a:p>
            <a:pPr defTabSz="1172261">
              <a:lnSpc>
                <a:spcPct val="90000"/>
              </a:lnSpc>
            </a:pPr>
            <a:r>
              <a:rPr lang="ru-RU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 И ПРОДОВОЛЬСТВИЯ</a:t>
            </a:r>
          </a:p>
          <a:p>
            <a:pPr defTabSz="1172261">
              <a:lnSpc>
                <a:spcPct val="90000"/>
              </a:lnSpc>
            </a:pPr>
            <a:r>
              <a:rPr lang="ru-RU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МОСКОВСКОЙ ОБЛАСТИ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0FB41B7-7BC6-48D0-99AF-525052DFAB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22" y="122939"/>
            <a:ext cx="627807" cy="840836"/>
          </a:xfrm>
          <a:prstGeom prst="rect">
            <a:avLst/>
          </a:prstGeom>
        </p:spPr>
      </p:pic>
      <p:sp>
        <p:nvSpPr>
          <p:cNvPr id="6" name="object 4">
            <a:extLst>
              <a:ext uri="{FF2B5EF4-FFF2-40B4-BE49-F238E27FC236}">
                <a16:creationId xmlns:a16="http://schemas.microsoft.com/office/drawing/2014/main" xmlns="" id="{9C6B5A23-9162-434E-98B8-51553BAE3527}"/>
              </a:ext>
            </a:extLst>
          </p:cNvPr>
          <p:cNvSpPr/>
          <p:nvPr/>
        </p:nvSpPr>
        <p:spPr>
          <a:xfrm>
            <a:off x="8721781" y="9"/>
            <a:ext cx="3471815" cy="6856873"/>
          </a:xfrm>
          <a:custGeom>
            <a:avLst/>
            <a:gdLst/>
            <a:ahLst/>
            <a:cxnLst/>
            <a:rect l="l" t="t" r="r" b="b"/>
            <a:pathLst>
              <a:path w="5210175" h="10287000">
                <a:moveTo>
                  <a:pt x="0" y="0"/>
                </a:moveTo>
                <a:lnTo>
                  <a:pt x="5210174" y="0"/>
                </a:lnTo>
                <a:lnTo>
                  <a:pt x="5210174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75C704"/>
          </a:solidFill>
        </p:spPr>
        <p:txBody>
          <a:bodyPr wrap="square" lIns="0" tIns="0" rIns="0" bIns="0" rtlCol="0"/>
          <a:lstStyle/>
          <a:p>
            <a:pPr defTabSz="1172261"/>
            <a:endParaRPr sz="3191" dirty="0">
              <a:solidFill>
                <a:prstClr val="black"/>
              </a:solidFill>
            </a:endParaRPr>
          </a:p>
        </p:txBody>
      </p:sp>
      <p:grpSp>
        <p:nvGrpSpPr>
          <p:cNvPr id="7" name="Рисунок 12" descr="Зерно">
            <a:extLst>
              <a:ext uri="{FF2B5EF4-FFF2-40B4-BE49-F238E27FC236}">
                <a16:creationId xmlns:a16="http://schemas.microsoft.com/office/drawing/2014/main" xmlns="" id="{1B7742BF-76B2-40E6-B1AB-DFEB817541DE}"/>
              </a:ext>
            </a:extLst>
          </p:cNvPr>
          <p:cNvGrpSpPr/>
          <p:nvPr/>
        </p:nvGrpSpPr>
        <p:grpSpPr>
          <a:xfrm rot="16200000">
            <a:off x="7093282" y="1742979"/>
            <a:ext cx="5302457" cy="4894996"/>
            <a:chOff x="5701188" y="3072384"/>
            <a:chExt cx="775146" cy="715322"/>
          </a:xfrm>
          <a:noFill/>
        </p:grpSpPr>
        <p:sp>
          <p:nvSpPr>
            <p:cNvPr id="8" name="Полилиния: фигура 47">
              <a:extLst>
                <a:ext uri="{FF2B5EF4-FFF2-40B4-BE49-F238E27FC236}">
                  <a16:creationId xmlns:a16="http://schemas.microsoft.com/office/drawing/2014/main" xmlns="" id="{E7F07DB8-98BA-41AA-AFE4-9ADD546316D6}"/>
                </a:ext>
              </a:extLst>
            </p:cNvPr>
            <p:cNvSpPr/>
            <p:nvPr/>
          </p:nvSpPr>
          <p:spPr>
            <a:xfrm>
              <a:off x="5701188" y="3292406"/>
              <a:ext cx="552450" cy="495300"/>
            </a:xfrm>
            <a:custGeom>
              <a:avLst/>
              <a:gdLst>
                <a:gd name="connsiteX0" fmla="*/ 252794 w 552450"/>
                <a:gd name="connsiteY0" fmla="*/ 340905 h 495300"/>
                <a:gd name="connsiteX1" fmla="*/ 7144 w 552450"/>
                <a:gd name="connsiteY1" fmla="*/ 493305 h 495300"/>
                <a:gd name="connsiteX2" fmla="*/ 7144 w 552450"/>
                <a:gd name="connsiteY2" fmla="*/ 445680 h 495300"/>
                <a:gd name="connsiteX3" fmla="*/ 218789 w 552450"/>
                <a:gd name="connsiteY3" fmla="*/ 308330 h 495300"/>
                <a:gd name="connsiteX4" fmla="*/ 218789 w 552450"/>
                <a:gd name="connsiteY4" fmla="*/ 308330 h 495300"/>
                <a:gd name="connsiteX5" fmla="*/ 219266 w 552450"/>
                <a:gd name="connsiteY5" fmla="*/ 308330 h 495300"/>
                <a:gd name="connsiteX6" fmla="*/ 511969 w 552450"/>
                <a:gd name="connsiteY6" fmla="*/ 14388 h 495300"/>
                <a:gd name="connsiteX7" fmla="*/ 545641 w 552450"/>
                <a:gd name="connsiteY7" fmla="*/ 13853 h 495300"/>
                <a:gd name="connsiteX8" fmla="*/ 546176 w 552450"/>
                <a:gd name="connsiteY8" fmla="*/ 47524 h 495300"/>
                <a:gd name="connsiteX9" fmla="*/ 545592 w 552450"/>
                <a:gd name="connsiteY9" fmla="*/ 48107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2450" h="495300">
                  <a:moveTo>
                    <a:pt x="252794" y="340905"/>
                  </a:moveTo>
                  <a:cubicBezTo>
                    <a:pt x="109919" y="491114"/>
                    <a:pt x="11335" y="493305"/>
                    <a:pt x="7144" y="493305"/>
                  </a:cubicBezTo>
                  <a:lnTo>
                    <a:pt x="7144" y="445680"/>
                  </a:lnTo>
                  <a:cubicBezTo>
                    <a:pt x="8001" y="445680"/>
                    <a:pt x="92869" y="441775"/>
                    <a:pt x="218789" y="308330"/>
                  </a:cubicBezTo>
                  <a:lnTo>
                    <a:pt x="218789" y="308330"/>
                  </a:lnTo>
                  <a:lnTo>
                    <a:pt x="219266" y="308330"/>
                  </a:lnTo>
                  <a:lnTo>
                    <a:pt x="511969" y="14388"/>
                  </a:lnTo>
                  <a:cubicBezTo>
                    <a:pt x="521119" y="4942"/>
                    <a:pt x="536195" y="4702"/>
                    <a:pt x="545641" y="13853"/>
                  </a:cubicBezTo>
                  <a:cubicBezTo>
                    <a:pt x="555087" y="23003"/>
                    <a:pt x="555327" y="38078"/>
                    <a:pt x="546176" y="47524"/>
                  </a:cubicBezTo>
                  <a:cubicBezTo>
                    <a:pt x="545984" y="47722"/>
                    <a:pt x="545790" y="47916"/>
                    <a:pt x="545592" y="48107"/>
                  </a:cubicBezTo>
                  <a:close/>
                </a:path>
              </a:pathLst>
            </a:custGeom>
            <a:grpFill/>
            <a:ln w="889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172261"/>
              <a:endParaRPr lang="ru-RU" sz="797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Полилиния: фигура 48">
              <a:extLst>
                <a:ext uri="{FF2B5EF4-FFF2-40B4-BE49-F238E27FC236}">
                  <a16:creationId xmlns:a16="http://schemas.microsoft.com/office/drawing/2014/main" xmlns="" id="{F3EFE9BD-6BF1-4F31-96A7-2D1C018B0FD4}"/>
                </a:ext>
              </a:extLst>
            </p:cNvPr>
            <p:cNvSpPr/>
            <p:nvPr/>
          </p:nvSpPr>
          <p:spPr>
            <a:xfrm>
              <a:off x="6255343" y="3100844"/>
              <a:ext cx="190500" cy="190500"/>
            </a:xfrm>
            <a:custGeom>
              <a:avLst/>
              <a:gdLst>
                <a:gd name="connsiteX0" fmla="*/ 146410 w 190500"/>
                <a:gd name="connsiteY0" fmla="*/ 152135 h 190500"/>
                <a:gd name="connsiteX1" fmla="*/ 190130 w 190500"/>
                <a:gd name="connsiteY1" fmla="*/ 7259 h 190500"/>
                <a:gd name="connsiteX2" fmla="*/ 45350 w 190500"/>
                <a:gd name="connsiteY2" fmla="*/ 51074 h 190500"/>
                <a:gd name="connsiteX3" fmla="*/ 8297 w 190500"/>
                <a:gd name="connsiteY3" fmla="*/ 189092 h 190500"/>
                <a:gd name="connsiteX4" fmla="*/ 146410 w 190500"/>
                <a:gd name="connsiteY4" fmla="*/ 152135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0" h="190500">
                  <a:moveTo>
                    <a:pt x="146410" y="152135"/>
                  </a:moveTo>
                  <a:cubicBezTo>
                    <a:pt x="194702" y="103748"/>
                    <a:pt x="190130" y="7259"/>
                    <a:pt x="190130" y="7259"/>
                  </a:cubicBezTo>
                  <a:cubicBezTo>
                    <a:pt x="190130" y="7259"/>
                    <a:pt x="93737" y="2687"/>
                    <a:pt x="45350" y="51074"/>
                  </a:cubicBezTo>
                  <a:cubicBezTo>
                    <a:pt x="-3037" y="99461"/>
                    <a:pt x="8297" y="189092"/>
                    <a:pt x="8297" y="189092"/>
                  </a:cubicBezTo>
                  <a:cubicBezTo>
                    <a:pt x="8297" y="189092"/>
                    <a:pt x="97832" y="200426"/>
                    <a:pt x="146410" y="152135"/>
                  </a:cubicBezTo>
                  <a:close/>
                </a:path>
              </a:pathLst>
            </a:custGeom>
            <a:grpFill/>
            <a:ln w="889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172261"/>
              <a:endParaRPr lang="ru-RU" sz="797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" name="Полилиния: фигура 49">
              <a:extLst>
                <a:ext uri="{FF2B5EF4-FFF2-40B4-BE49-F238E27FC236}">
                  <a16:creationId xmlns:a16="http://schemas.microsoft.com/office/drawing/2014/main" xmlns="" id="{BAA4A825-CA40-4E5D-8711-DBEFEB2BFC0A}"/>
                </a:ext>
              </a:extLst>
            </p:cNvPr>
            <p:cNvSpPr/>
            <p:nvPr/>
          </p:nvSpPr>
          <p:spPr>
            <a:xfrm>
              <a:off x="6074950" y="3463747"/>
              <a:ext cx="266700" cy="152400"/>
            </a:xfrm>
            <a:custGeom>
              <a:avLst/>
              <a:gdLst>
                <a:gd name="connsiteX0" fmla="*/ 141827 w 266700"/>
                <a:gd name="connsiteY0" fmla="*/ 7163 h 152400"/>
                <a:gd name="connsiteX1" fmla="*/ 7144 w 266700"/>
                <a:gd name="connsiteY1" fmla="*/ 75933 h 152400"/>
                <a:gd name="connsiteX2" fmla="*/ 139065 w 266700"/>
                <a:gd name="connsiteY2" fmla="*/ 150038 h 152400"/>
                <a:gd name="connsiteX3" fmla="*/ 264223 w 266700"/>
                <a:gd name="connsiteY3" fmla="*/ 81077 h 152400"/>
                <a:gd name="connsiteX4" fmla="*/ 141827 w 266700"/>
                <a:gd name="connsiteY4" fmla="*/ 7163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0" h="152400">
                  <a:moveTo>
                    <a:pt x="141827" y="7163"/>
                  </a:moveTo>
                  <a:cubicBezTo>
                    <a:pt x="73438" y="5829"/>
                    <a:pt x="7144" y="75933"/>
                    <a:pt x="7144" y="75933"/>
                  </a:cubicBezTo>
                  <a:cubicBezTo>
                    <a:pt x="7144" y="75933"/>
                    <a:pt x="70675" y="148704"/>
                    <a:pt x="139065" y="150038"/>
                  </a:cubicBezTo>
                  <a:cubicBezTo>
                    <a:pt x="207454" y="151371"/>
                    <a:pt x="264223" y="81077"/>
                    <a:pt x="264223" y="81077"/>
                  </a:cubicBezTo>
                  <a:cubicBezTo>
                    <a:pt x="264223" y="81077"/>
                    <a:pt x="210217" y="8496"/>
                    <a:pt x="141827" y="7163"/>
                  </a:cubicBezTo>
                  <a:close/>
                </a:path>
              </a:pathLst>
            </a:custGeom>
            <a:grpFill/>
            <a:ln w="889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172261"/>
              <a:endParaRPr lang="ru-RU" sz="797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Полилиния: фигура 50">
              <a:extLst>
                <a:ext uri="{FF2B5EF4-FFF2-40B4-BE49-F238E27FC236}">
                  <a16:creationId xmlns:a16="http://schemas.microsoft.com/office/drawing/2014/main" xmlns="" id="{34E73A36-DC91-46DD-87F2-17CE8A91CF3F}"/>
                </a:ext>
              </a:extLst>
            </p:cNvPr>
            <p:cNvSpPr/>
            <p:nvPr/>
          </p:nvSpPr>
          <p:spPr>
            <a:xfrm>
              <a:off x="5940171" y="3598431"/>
              <a:ext cx="266700" cy="152400"/>
            </a:xfrm>
            <a:custGeom>
              <a:avLst/>
              <a:gdLst>
                <a:gd name="connsiteX0" fmla="*/ 141923 w 266700"/>
                <a:gd name="connsiteY0" fmla="*/ 7163 h 152400"/>
                <a:gd name="connsiteX1" fmla="*/ 7144 w 266700"/>
                <a:gd name="connsiteY1" fmla="*/ 76028 h 152400"/>
                <a:gd name="connsiteX2" fmla="*/ 139065 w 266700"/>
                <a:gd name="connsiteY2" fmla="*/ 150038 h 152400"/>
                <a:gd name="connsiteX3" fmla="*/ 264319 w 266700"/>
                <a:gd name="connsiteY3" fmla="*/ 81077 h 152400"/>
                <a:gd name="connsiteX4" fmla="*/ 141923 w 266700"/>
                <a:gd name="connsiteY4" fmla="*/ 7163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0" h="152400">
                  <a:moveTo>
                    <a:pt x="141923" y="7163"/>
                  </a:moveTo>
                  <a:cubicBezTo>
                    <a:pt x="73533" y="5829"/>
                    <a:pt x="7144" y="76028"/>
                    <a:pt x="7144" y="76028"/>
                  </a:cubicBezTo>
                  <a:cubicBezTo>
                    <a:pt x="7144" y="76028"/>
                    <a:pt x="70771" y="148704"/>
                    <a:pt x="139065" y="150038"/>
                  </a:cubicBezTo>
                  <a:cubicBezTo>
                    <a:pt x="207359" y="151371"/>
                    <a:pt x="264319" y="81077"/>
                    <a:pt x="264319" y="81077"/>
                  </a:cubicBezTo>
                  <a:cubicBezTo>
                    <a:pt x="264319" y="81077"/>
                    <a:pt x="210312" y="8496"/>
                    <a:pt x="141923" y="7163"/>
                  </a:cubicBezTo>
                  <a:close/>
                </a:path>
              </a:pathLst>
            </a:custGeom>
            <a:grpFill/>
            <a:ln w="889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172261"/>
              <a:endParaRPr lang="ru-RU" sz="797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Полилиния: фигура 51">
              <a:extLst>
                <a:ext uri="{FF2B5EF4-FFF2-40B4-BE49-F238E27FC236}">
                  <a16:creationId xmlns:a16="http://schemas.microsoft.com/office/drawing/2014/main" xmlns="" id="{ECC46335-2C82-4161-A33B-6906EA9D7ECB}"/>
                </a:ext>
              </a:extLst>
            </p:cNvPr>
            <p:cNvSpPr/>
            <p:nvPr/>
          </p:nvSpPr>
          <p:spPr>
            <a:xfrm>
              <a:off x="6209634" y="3329064"/>
              <a:ext cx="266700" cy="152400"/>
            </a:xfrm>
            <a:custGeom>
              <a:avLst/>
              <a:gdLst>
                <a:gd name="connsiteX0" fmla="*/ 141827 w 266700"/>
                <a:gd name="connsiteY0" fmla="*/ 7163 h 152400"/>
                <a:gd name="connsiteX1" fmla="*/ 7144 w 266700"/>
                <a:gd name="connsiteY1" fmla="*/ 75933 h 152400"/>
                <a:gd name="connsiteX2" fmla="*/ 139065 w 266700"/>
                <a:gd name="connsiteY2" fmla="*/ 150038 h 152400"/>
                <a:gd name="connsiteX3" fmla="*/ 264223 w 266700"/>
                <a:gd name="connsiteY3" fmla="*/ 80886 h 152400"/>
                <a:gd name="connsiteX4" fmla="*/ 141827 w 266700"/>
                <a:gd name="connsiteY4" fmla="*/ 7163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0" h="152400">
                  <a:moveTo>
                    <a:pt x="141827" y="7163"/>
                  </a:moveTo>
                  <a:cubicBezTo>
                    <a:pt x="73533" y="5829"/>
                    <a:pt x="7144" y="75933"/>
                    <a:pt x="7144" y="75933"/>
                  </a:cubicBezTo>
                  <a:cubicBezTo>
                    <a:pt x="7144" y="75933"/>
                    <a:pt x="70675" y="148609"/>
                    <a:pt x="139065" y="150038"/>
                  </a:cubicBezTo>
                  <a:cubicBezTo>
                    <a:pt x="207454" y="151466"/>
                    <a:pt x="264223" y="80886"/>
                    <a:pt x="264223" y="80886"/>
                  </a:cubicBezTo>
                  <a:cubicBezTo>
                    <a:pt x="264223" y="80886"/>
                    <a:pt x="210217" y="8496"/>
                    <a:pt x="141827" y="7163"/>
                  </a:cubicBezTo>
                  <a:close/>
                </a:path>
              </a:pathLst>
            </a:custGeom>
            <a:grpFill/>
            <a:ln w="889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172261"/>
              <a:endParaRPr lang="ru-RU" sz="797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Полилиния: фигура 52">
              <a:extLst>
                <a:ext uri="{FF2B5EF4-FFF2-40B4-BE49-F238E27FC236}">
                  <a16:creationId xmlns:a16="http://schemas.microsoft.com/office/drawing/2014/main" xmlns="" id="{DFAD9C2C-1C2E-4B19-B0AE-91799409F8C0}"/>
                </a:ext>
              </a:extLst>
            </p:cNvPr>
            <p:cNvSpPr/>
            <p:nvPr/>
          </p:nvSpPr>
          <p:spPr>
            <a:xfrm>
              <a:off x="5932530" y="3207068"/>
              <a:ext cx="152400" cy="266700"/>
            </a:xfrm>
            <a:custGeom>
              <a:avLst/>
              <a:gdLst>
                <a:gd name="connsiteX0" fmla="*/ 81174 w 152400"/>
                <a:gd name="connsiteY0" fmla="*/ 264319 h 266700"/>
                <a:gd name="connsiteX1" fmla="*/ 149945 w 152400"/>
                <a:gd name="connsiteY1" fmla="*/ 129540 h 266700"/>
                <a:gd name="connsiteX2" fmla="*/ 76126 w 152400"/>
                <a:gd name="connsiteY2" fmla="*/ 7144 h 266700"/>
                <a:gd name="connsiteX3" fmla="*/ 7165 w 152400"/>
                <a:gd name="connsiteY3" fmla="*/ 132397 h 266700"/>
                <a:gd name="connsiteX4" fmla="*/ 81174 w 152400"/>
                <a:gd name="connsiteY4" fmla="*/ 264319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266700">
                  <a:moveTo>
                    <a:pt x="81174" y="264319"/>
                  </a:moveTo>
                  <a:cubicBezTo>
                    <a:pt x="81174" y="264319"/>
                    <a:pt x="151374" y="197644"/>
                    <a:pt x="149945" y="129540"/>
                  </a:cubicBezTo>
                  <a:cubicBezTo>
                    <a:pt x="148516" y="61436"/>
                    <a:pt x="76126" y="7144"/>
                    <a:pt x="76126" y="7144"/>
                  </a:cubicBezTo>
                  <a:cubicBezTo>
                    <a:pt x="76126" y="7144"/>
                    <a:pt x="5736" y="64294"/>
                    <a:pt x="7165" y="132397"/>
                  </a:cubicBezTo>
                  <a:cubicBezTo>
                    <a:pt x="8594" y="200501"/>
                    <a:pt x="81174" y="264319"/>
                    <a:pt x="81174" y="264319"/>
                  </a:cubicBezTo>
                  <a:close/>
                </a:path>
              </a:pathLst>
            </a:custGeom>
            <a:grpFill/>
            <a:ln w="889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172261"/>
              <a:endParaRPr lang="ru-RU" sz="797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Полилиния: фигура 53">
              <a:extLst>
                <a:ext uri="{FF2B5EF4-FFF2-40B4-BE49-F238E27FC236}">
                  <a16:creationId xmlns:a16="http://schemas.microsoft.com/office/drawing/2014/main" xmlns="" id="{22067457-BD34-478C-AC81-6BEE6B69C7B7}"/>
                </a:ext>
              </a:extLst>
            </p:cNvPr>
            <p:cNvSpPr/>
            <p:nvPr/>
          </p:nvSpPr>
          <p:spPr>
            <a:xfrm>
              <a:off x="5797754" y="3341846"/>
              <a:ext cx="152400" cy="266700"/>
            </a:xfrm>
            <a:custGeom>
              <a:avLst/>
              <a:gdLst>
                <a:gd name="connsiteX0" fmla="*/ 81267 w 152400"/>
                <a:gd name="connsiteY0" fmla="*/ 264223 h 266700"/>
                <a:gd name="connsiteX1" fmla="*/ 150037 w 152400"/>
                <a:gd name="connsiteY1" fmla="*/ 129540 h 266700"/>
                <a:gd name="connsiteX2" fmla="*/ 76219 w 152400"/>
                <a:gd name="connsiteY2" fmla="*/ 7144 h 266700"/>
                <a:gd name="connsiteX3" fmla="*/ 7162 w 152400"/>
                <a:gd name="connsiteY3" fmla="*/ 132302 h 266700"/>
                <a:gd name="connsiteX4" fmla="*/ 81267 w 152400"/>
                <a:gd name="connsiteY4" fmla="*/ 264223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266700">
                  <a:moveTo>
                    <a:pt x="81267" y="264223"/>
                  </a:moveTo>
                  <a:cubicBezTo>
                    <a:pt x="81267" y="264223"/>
                    <a:pt x="151371" y="197549"/>
                    <a:pt x="150037" y="129540"/>
                  </a:cubicBezTo>
                  <a:cubicBezTo>
                    <a:pt x="148704" y="61532"/>
                    <a:pt x="76219" y="7144"/>
                    <a:pt x="76219" y="7144"/>
                  </a:cubicBezTo>
                  <a:cubicBezTo>
                    <a:pt x="76219" y="7144"/>
                    <a:pt x="5829" y="64294"/>
                    <a:pt x="7162" y="132302"/>
                  </a:cubicBezTo>
                  <a:cubicBezTo>
                    <a:pt x="8496" y="200311"/>
                    <a:pt x="81267" y="264223"/>
                    <a:pt x="81267" y="264223"/>
                  </a:cubicBezTo>
                  <a:close/>
                </a:path>
              </a:pathLst>
            </a:custGeom>
            <a:grpFill/>
            <a:ln w="889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172261"/>
              <a:endParaRPr lang="ru-RU" sz="797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Полилиния: фигура 54">
              <a:extLst>
                <a:ext uri="{FF2B5EF4-FFF2-40B4-BE49-F238E27FC236}">
                  <a16:creationId xmlns:a16="http://schemas.microsoft.com/office/drawing/2014/main" xmlns="" id="{8226DEF2-CE1D-4F99-A6DA-66EB39E0F6AF}"/>
                </a:ext>
              </a:extLst>
            </p:cNvPr>
            <p:cNvSpPr/>
            <p:nvPr/>
          </p:nvSpPr>
          <p:spPr>
            <a:xfrm>
              <a:off x="6067501" y="3072384"/>
              <a:ext cx="152400" cy="266700"/>
            </a:xfrm>
            <a:custGeom>
              <a:avLst/>
              <a:gdLst>
                <a:gd name="connsiteX0" fmla="*/ 80886 w 152400"/>
                <a:gd name="connsiteY0" fmla="*/ 264319 h 266700"/>
                <a:gd name="connsiteX1" fmla="*/ 149752 w 152400"/>
                <a:gd name="connsiteY1" fmla="*/ 129540 h 266700"/>
                <a:gd name="connsiteX2" fmla="*/ 76124 w 152400"/>
                <a:gd name="connsiteY2" fmla="*/ 7144 h 266700"/>
                <a:gd name="connsiteX3" fmla="*/ 7162 w 152400"/>
                <a:gd name="connsiteY3" fmla="*/ 132397 h 266700"/>
                <a:gd name="connsiteX4" fmla="*/ 80886 w 152400"/>
                <a:gd name="connsiteY4" fmla="*/ 264319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266700">
                  <a:moveTo>
                    <a:pt x="80886" y="264319"/>
                  </a:moveTo>
                  <a:cubicBezTo>
                    <a:pt x="80886" y="264319"/>
                    <a:pt x="151085" y="197644"/>
                    <a:pt x="149752" y="129540"/>
                  </a:cubicBezTo>
                  <a:cubicBezTo>
                    <a:pt x="148418" y="61436"/>
                    <a:pt x="76124" y="7144"/>
                    <a:pt x="76124" y="7144"/>
                  </a:cubicBezTo>
                  <a:cubicBezTo>
                    <a:pt x="76124" y="7144"/>
                    <a:pt x="5829" y="64294"/>
                    <a:pt x="7162" y="132397"/>
                  </a:cubicBezTo>
                  <a:cubicBezTo>
                    <a:pt x="8496" y="200501"/>
                    <a:pt x="80886" y="264319"/>
                    <a:pt x="80886" y="264319"/>
                  </a:cubicBezTo>
                  <a:close/>
                </a:path>
              </a:pathLst>
            </a:custGeom>
            <a:grpFill/>
            <a:ln w="889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172261"/>
              <a:endParaRPr lang="ru-RU" sz="797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21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2600" y="117399"/>
            <a:ext cx="11681757" cy="501726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Century Gothic" panose="020B0502020202020204" pitchFamily="34" charset="0"/>
              </a:rPr>
              <a:t>Электронный перечень особо ценных продуктивных сельскохозяйственных угодий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46" y="725508"/>
            <a:ext cx="5595929" cy="1076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46" y="3486151"/>
            <a:ext cx="5724525" cy="3219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7200" y="847725"/>
            <a:ext cx="48387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172261"/>
            <a:endParaRPr lang="ru-RU" sz="1600" b="1" dirty="0" smtClean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172261"/>
            <a:endParaRPr lang="ru-RU" sz="16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172261"/>
            <a:r>
              <a:rPr lang="ru-RU" sz="1600" b="1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Доступен на </a:t>
            </a:r>
            <a:r>
              <a:rPr lang="ru-RU" sz="1600" b="1" dirty="0" err="1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Геопортале</a:t>
            </a:r>
            <a:r>
              <a:rPr lang="ru-RU" sz="1600" b="1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Подмосковья </a:t>
            </a:r>
          </a:p>
          <a:p>
            <a:pPr defTabSz="1172261"/>
            <a:r>
              <a:rPr lang="ru-RU" sz="1600" b="1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ссылке: </a:t>
            </a:r>
            <a:r>
              <a:rPr lang="ru-RU" sz="1600" b="1" dirty="0" smtClean="0">
                <a:latin typeface="Century Gothic" panose="020B0502020202020204" pitchFamily="34" charset="0"/>
              </a:rPr>
              <a:t>https</a:t>
            </a:r>
            <a:r>
              <a:rPr lang="ru-RU" sz="1600" b="1" dirty="0">
                <a:latin typeface="Century Gothic" panose="020B0502020202020204" pitchFamily="34" charset="0"/>
              </a:rPr>
              <a:t>://rgis.mosreg.ru/v3/#/?</a:t>
            </a:r>
            <a:r>
              <a:rPr lang="ru-RU" sz="1600" b="1" dirty="0" smtClean="0">
                <a:latin typeface="Century Gothic" panose="020B0502020202020204" pitchFamily="34" charset="0"/>
              </a:rPr>
              <a:t>tab=agriculture</a:t>
            </a:r>
            <a:endParaRPr lang="ru-RU" sz="1600" b="1" dirty="0"/>
          </a:p>
          <a:p>
            <a:pPr lvl="0" defTabSz="1172261"/>
            <a:r>
              <a:rPr lang="ru-RU" sz="1600" b="1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0" defTabSz="1172261"/>
            <a:endParaRPr lang="ru-RU" sz="1600" b="1" dirty="0" smtClean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defTabSz="1172261"/>
            <a:r>
              <a:rPr lang="ru-RU" sz="1600" b="1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Позволяет получить необходимую информацию в любое время без направления обращений в органы государственной власти</a:t>
            </a:r>
          </a:p>
          <a:p>
            <a:pPr lvl="0" defTabSz="1172261"/>
            <a:endParaRPr lang="ru-RU" sz="1600" b="1" dirty="0" smtClean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defTabSz="1172261"/>
            <a:endParaRPr lang="ru-RU" sz="1600" b="1" dirty="0" smtClean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defTabSz="1172261"/>
            <a:r>
              <a:rPr lang="ru-RU" sz="1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ru-RU" sz="1600" b="1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Позволяет выгрузить документированную информацию и схему пересечения границ земельного участка с особо ценными и мелиорируемыми сельскохозяйственными угодьями</a:t>
            </a:r>
          </a:p>
          <a:p>
            <a:pPr lvl="0" defTabSz="1172261"/>
            <a:endParaRPr lang="ru-RU" sz="1600" b="1" dirty="0" smtClean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defTabSz="1172261"/>
            <a:r>
              <a:rPr lang="ru-RU" sz="1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ru-RU" sz="1600" b="1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Определяет основание отнесения земельного участка к особо ценным сельскохозяйственным угодьям</a:t>
            </a:r>
            <a:endParaRPr lang="ru-RU" sz="16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defTabSz="1172261"/>
            <a:endParaRPr lang="ru-RU" sz="1600" b="1" dirty="0" smtClean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defTabSz="1172261"/>
            <a:endParaRPr lang="ru-RU" sz="1600" b="1" dirty="0" smtClean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defTabSz="1172261"/>
            <a:endParaRPr lang="ru-RU" sz="14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defTabSz="1172261"/>
            <a:endParaRPr lang="ru-RU" sz="14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46" y="2077104"/>
            <a:ext cx="5800726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456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426" y="189390"/>
            <a:ext cx="11673273" cy="613650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Сервис содержит рекомендации и полезные документы:</a:t>
            </a:r>
            <a:endParaRPr lang="ru-RU" sz="18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6675" y="6037937"/>
            <a:ext cx="11803864" cy="6136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117226" tIns="58613" rIns="117226" bIns="58613" rtlCol="0" anchor="ctr">
            <a:normAutofit/>
          </a:bodyPr>
          <a:lstStyle>
            <a:lvl1pPr algn="ctr" defTabSz="1172261" rtl="0" eaLnBrk="1" latinLnBrk="0" hangingPunct="1">
              <a:spcBef>
                <a:spcPct val="0"/>
              </a:spcBef>
              <a:buNone/>
              <a:defRPr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700" b="1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ЗАЯВИТЕЛЬ ПОЛУЧАЕТ АЛГОРИТМ ВСЕХ ВОЗМОЖНЫХ ДАЛЬНЕЙШИХ ДЕЙСТВИЙ ПО СНЯТИЮ КРИТЕРИЕВ</a:t>
            </a:r>
            <a:endParaRPr lang="ru-RU" sz="17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685288" y="917472"/>
            <a:ext cx="5185251" cy="51204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117226" tIns="58613" rIns="117226" bIns="58613" rtlCol="0" anchor="t">
            <a:normAutofit fontScale="92500" lnSpcReduction="20000"/>
          </a:bodyPr>
          <a:lstStyle>
            <a:lvl1pPr algn="ctr" defTabSz="1172261" rtl="0" eaLnBrk="1" latinLnBrk="0" hangingPunct="1">
              <a:spcBef>
                <a:spcPct val="0"/>
              </a:spcBef>
              <a:buNone/>
              <a:defRPr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800" b="1" dirty="0" smtClean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ru-RU" sz="18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ru-RU" sz="1800" b="1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ДОСТУПНЫЕ РЕКОМЕНДАЦИИ:</a:t>
            </a:r>
          </a:p>
          <a:p>
            <a:pPr algn="l"/>
            <a:endParaRPr lang="ru-RU" sz="1800" dirty="0" smtClean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ru-RU" sz="1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1.Что делать </a:t>
            </a:r>
            <a:r>
              <a:rPr lang="ru-RU" sz="18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1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 повышенной КС?</a:t>
            </a:r>
          </a:p>
          <a:p>
            <a:pPr algn="l"/>
            <a:r>
              <a:rPr lang="ru-RU" sz="18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оценка</a:t>
            </a:r>
          </a:p>
          <a:p>
            <a:pPr algn="l"/>
            <a:r>
              <a:rPr lang="ru-RU" sz="1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комиссия </a:t>
            </a:r>
            <a:r>
              <a:rPr lang="ru-RU" sz="1800" dirty="0" err="1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Минмособлимущества</a:t>
            </a:r>
            <a:endParaRPr lang="ru-RU" sz="1800" dirty="0" smtClean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ru-RU" sz="1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-понижение через суд </a:t>
            </a:r>
          </a:p>
          <a:p>
            <a:pPr algn="l"/>
            <a:endParaRPr lang="en-US" sz="18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sz="1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ru-RU" sz="1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Что делать с мелиорацией?</a:t>
            </a:r>
          </a:p>
          <a:p>
            <a:pPr marL="285750" indent="-285750" algn="l">
              <a:buFontTx/>
              <a:buChar char="-"/>
            </a:pPr>
            <a:r>
              <a:rPr lang="ru-RU" sz="1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Обследование</a:t>
            </a:r>
          </a:p>
          <a:p>
            <a:pPr marL="285750" indent="-285750" algn="l">
              <a:buFontTx/>
              <a:buChar char="-"/>
            </a:pPr>
            <a:r>
              <a:rPr lang="ru-RU" sz="1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Обращение в суд</a:t>
            </a:r>
          </a:p>
          <a:p>
            <a:pPr marL="285750" indent="-285750" algn="l">
              <a:buFontTx/>
              <a:buChar char="-"/>
            </a:pPr>
            <a:r>
              <a:rPr lang="ru-RU" sz="1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Списание (акт ОС-4)</a:t>
            </a:r>
          </a:p>
          <a:p>
            <a:pPr marL="285750" indent="-285750" algn="l">
              <a:buFontTx/>
              <a:buChar char="-"/>
            </a:pPr>
            <a:endParaRPr lang="ru-RU" sz="18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ru-RU" sz="1800" b="1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ПОЛЕЗНЫЕ ДОКУМЕНТЫ:</a:t>
            </a:r>
            <a:endParaRPr lang="ru-RU" sz="18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ru-RU" sz="1800" dirty="0" smtClean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ru-RU" sz="1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Заявление в суд об установлении факта отсутствия мелиоративной системы в граница участка</a:t>
            </a:r>
          </a:p>
          <a:p>
            <a:pPr marL="285750" indent="-285750" algn="l">
              <a:buFontTx/>
              <a:buChar char="-"/>
            </a:pPr>
            <a:endParaRPr lang="ru-RU" sz="18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ru-RU" sz="1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Заявление в ФГБУ «</a:t>
            </a:r>
            <a:r>
              <a:rPr lang="ru-RU" sz="1800" dirty="0" err="1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Спецмелиоводхоз</a:t>
            </a:r>
            <a:r>
              <a:rPr lang="ru-RU" sz="1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о существующих мелиоративных системах в границах участка</a:t>
            </a:r>
          </a:p>
          <a:p>
            <a:pPr algn="l"/>
            <a:r>
              <a:rPr lang="ru-RU" sz="1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85750" indent="-285750" algn="l">
              <a:buFontTx/>
              <a:buChar char="-"/>
            </a:pPr>
            <a:endParaRPr lang="ru-RU" sz="18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ru-RU" sz="1800" dirty="0" smtClean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ru-RU" sz="18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ru-RU" sz="18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78" y="917472"/>
            <a:ext cx="5886450" cy="263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 стрелкой 3"/>
          <p:cNvCxnSpPr/>
          <p:nvPr/>
        </p:nvCxnSpPr>
        <p:spPr>
          <a:xfrm>
            <a:off x="3038475" y="1314450"/>
            <a:ext cx="3399163" cy="556825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78" y="3551912"/>
            <a:ext cx="5695897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 стрелкой 9"/>
          <p:cNvCxnSpPr/>
          <p:nvPr/>
        </p:nvCxnSpPr>
        <p:spPr>
          <a:xfrm flipV="1">
            <a:off x="3219503" y="3390900"/>
            <a:ext cx="3343222" cy="36195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7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1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5E7EA83A-DB52-4B0F-AF6D-C3AAB6248844}">
  <we:reference id="wa104178141" version="4.3.3.0" store="ru-RU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7148</TotalTime>
  <Words>161</Words>
  <Application>Microsoft Office PowerPoint</Application>
  <PresentationFormat>Произвольный</PresentationFormat>
  <Paragraphs>44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1_Тема Office</vt:lpstr>
      <vt:lpstr>Тема Office</vt:lpstr>
      <vt:lpstr>Презентация PowerPoint</vt:lpstr>
      <vt:lpstr>Электронный перечень особо ценных продуктивных сельскохозяйственных угодий</vt:lpstr>
      <vt:lpstr>Сервис содержит рекомендации и полезные документы: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Lili</dc:creator>
  <cp:lastModifiedBy>Переплетова Кристина Юрьевна</cp:lastModifiedBy>
  <cp:revision>866</cp:revision>
  <cp:lastPrinted>2023-03-13T10:48:37Z</cp:lastPrinted>
  <dcterms:created xsi:type="dcterms:W3CDTF">2022-02-28T16:18:07Z</dcterms:created>
  <dcterms:modified xsi:type="dcterms:W3CDTF">2023-07-13T06:40:45Z</dcterms:modified>
</cp:coreProperties>
</file>